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1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60" r:id="rId14"/>
    <p:sldId id="271" r:id="rId15"/>
    <p:sldId id="272" r:id="rId16"/>
    <p:sldId id="273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14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67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8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ttps://vinbigdata.org/wp-content/uploads/2020/06/Asset-1-Copy-1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936" y="108966"/>
            <a:ext cx="2124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Site Logo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89" y="62849"/>
            <a:ext cx="1681671" cy="52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22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84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5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1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52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01B72C-411C-42FA-B581-A580741A50D2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2B6BCF0-F06C-4202-AEFF-EAE06D5D4F4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7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tạo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tranh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Từ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Ảnh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Chụp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bằng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MẠNG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Nguyễn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Anh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Tú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Phạm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Việt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Hoàng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Nguyễn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Trường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Sơn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Bùi Đức Tường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 descr="https://vinbigdata.org/wp-content/uploads/2020/06/Asset-1-Copy-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619626"/>
            <a:ext cx="2124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Site Logo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41" y="4596567"/>
            <a:ext cx="1681671" cy="52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0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CUT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CUT - Contrastive Learning 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for </a:t>
            </a:r>
            <a:r>
              <a:rPr lang="en-GB" smtClean="0">
                <a:latin typeface="Cambria Math" panose="02040503050406030204" pitchFamily="18" charset="0"/>
                <a:ea typeface="Cambria Math" panose="02040503050406030204" pitchFamily="18" charset="0"/>
              </a:rPr>
              <a:t>Unpaired 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Image-to-Image Translation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endParaRPr lang="en-GB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utoEncoders in Keras: VAE-GAN - MS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43" y="3719104"/>
            <a:ext cx="3564255" cy="172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) Standard GAN and (b) conditional GAN architectures. | Download  Scientific Diagra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93" y="3414077"/>
            <a:ext cx="5353685" cy="233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1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CUT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CUT - Contrastive Learning 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for </a:t>
            </a:r>
            <a:r>
              <a:rPr lang="en-GB" smtClean="0">
                <a:latin typeface="Cambria Math" panose="02040503050406030204" pitchFamily="18" charset="0"/>
                <a:ea typeface="Cambria Math" panose="02040503050406030204" pitchFamily="18" charset="0"/>
              </a:rPr>
              <a:t>Unpaired 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Image-to-Image Translation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endParaRPr lang="en-GB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SimCLR — A Simple Framework For Contrastive Learning of Visual  Representation | by Rittika Sur | Mediu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14" y="3336194"/>
            <a:ext cx="5943600" cy="28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ycleGAN: Learning to Translate Images (Without Paired Training Data) | by  Sarah Wolf | Towards Data Scienc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89" y="3504882"/>
            <a:ext cx="4318000" cy="2134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CUT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CUT - Contrastive Learning 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for </a:t>
            </a:r>
            <a:r>
              <a:rPr lang="en-GB" smtClean="0">
                <a:latin typeface="Cambria Math" panose="02040503050406030204" pitchFamily="18" charset="0"/>
                <a:ea typeface="Cambria Math" panose="02040503050406030204" pitchFamily="18" charset="0"/>
              </a:rPr>
              <a:t>Unpaired 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Image-to-Image Translation</a:t>
            </a: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endParaRPr lang="en-GB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SimCLR — A Simple Framework For Contrastive Learning of Visual  Representation | by Rittika Sur | Mediu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14" y="3336194"/>
            <a:ext cx="5943600" cy="28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ycleGAN: Learning to Translate Images (Without Paired Training Data) | by  Sarah Wolf | Towards Data Scienc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89" y="3504882"/>
            <a:ext cx="4318000" cy="2134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5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Clr>
                <a:srgbClr val="1CADE4"/>
              </a:buClr>
            </a:pPr>
            <a:r>
              <a:rPr lang="en-US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Các metrics đánh giá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Kernel MMD (maximum mean discrepancy)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667000"/>
            <a:ext cx="84486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Clr>
                <a:srgbClr val="1CADE4"/>
              </a:buClr>
            </a:pPr>
            <a:r>
              <a:rPr lang="en-US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Các metrics đánh giá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FID </a:t>
            </a: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(The Fréchet Inception </a:t>
            </a: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Distance</a:t>
            </a: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2771775"/>
            <a:ext cx="84391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Clr>
                <a:srgbClr val="1CADE4"/>
              </a:buClr>
            </a:pPr>
            <a:r>
              <a:rPr lang="en-US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Các metrics đánh giá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WD </a:t>
            </a: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(The Wasserstein </a:t>
            </a: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distance</a:t>
            </a: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128016" lvl="1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801029"/>
            <a:ext cx="83915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Clr>
                <a:srgbClr val="1CADE4"/>
              </a:buClr>
            </a:pPr>
            <a:r>
              <a:rPr lang="en-US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Các KẾT QUẢ</a:t>
            </a:r>
            <a:endParaRPr lang="en-US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>
              <a:buNone/>
            </a:pPr>
            <a:r>
              <a:rPr lang="en-US" i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Open In Folder</a:t>
            </a:r>
            <a:endParaRPr lang="en-US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Outline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Sơ lược về GAN và bài toán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Mô hình CycleGAN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Mô hìnhUNIT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Mô hình MUNIT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Mô hình CUT</a:t>
            </a:r>
          </a:p>
          <a:p>
            <a:pPr lvl="0">
              <a:buClr>
                <a:srgbClr val="1CADE4"/>
              </a:buCl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Các metrics đánh giá</a:t>
            </a:r>
          </a:p>
          <a:p>
            <a:pPr lvl="0">
              <a:buClr>
                <a:srgbClr val="1CADE4"/>
              </a:buCl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Các kết quả</a:t>
            </a:r>
            <a:endParaRPr lang="en-US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Sơ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lược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về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mạng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87611"/>
            <a:ext cx="9720073" cy="45217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Mục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tiêu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chính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của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mạng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(generative Adversarial Networks)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là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tái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tạo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dữ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bằng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cách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xấp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xỉ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phân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bố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của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tập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dữ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gốc</a:t>
            </a:r>
            <a:r>
              <a:rPr lang="en-US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phần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lớn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là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dữ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ảnh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nhưng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cũng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có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thể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cho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các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dữ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như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nhạc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video,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Trong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dự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án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này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chúng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tôi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sẽ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nghiên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cứu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và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áp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dụng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một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vài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mô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hình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tân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tiến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để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tái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tạo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tranh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với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một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style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nhất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định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từ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ảnh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thực</a:t>
            </a:r>
            <a:r>
              <a:rPr lang="en-US" b="1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u="sng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tế</a:t>
            </a:r>
            <a:endParaRPr lang="en-US" b="1" u="sng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64" y="3600456"/>
            <a:ext cx="2297550" cy="2506418"/>
          </a:xfrm>
          <a:prstGeom prst="rect">
            <a:avLst/>
          </a:prstGeom>
        </p:spPr>
      </p:pic>
      <p:pic>
        <p:nvPicPr>
          <p:cNvPr id="6" name="Picture 2" descr="New Neural Algorithm Can 'Paint' Photos In Style Of Any Artist From Van Gogh  To Picasso | Bored Pan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63" y="3600456"/>
            <a:ext cx="4830282" cy="25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Sơ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lược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về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mạng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CycleGAN</a:t>
            </a:r>
            <a:endParaRPr lang="en-US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78206"/>
              </p:ext>
            </p:extLst>
          </p:nvPr>
        </p:nvGraphicFramePr>
        <p:xfrm>
          <a:off x="3804557" y="2433828"/>
          <a:ext cx="5935663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6812369" imgH="4671007" progId="Visio.Drawing.15">
                  <p:embed/>
                </p:oleObj>
              </mc:Choice>
              <mc:Fallback>
                <p:oleObj name="Visio" r:id="rId3" imgW="6812369" imgH="46710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4557" y="2433828"/>
                        <a:ext cx="5935663" cy="407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39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CycleGAN</a:t>
            </a:r>
          </a:p>
          <a:p>
            <a:pPr marL="128016" lvl="1" indent="0">
              <a:buNone/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Trình huấn luyện</a:t>
            </a:r>
          </a:p>
          <a:p>
            <a:pPr marL="128016" lvl="1" indent="0">
              <a:buNone/>
            </a:pP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64" y="3213543"/>
            <a:ext cx="67056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UNIT</a:t>
            </a:r>
          </a:p>
          <a:p>
            <a:pPr marL="128016" lvl="1" indent="0">
              <a:buNone/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Unsupervised Image-to-Image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Translation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Networks</a:t>
            </a:r>
          </a:p>
          <a:p>
            <a:pPr marL="128016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377874"/>
              </p:ext>
            </p:extLst>
          </p:nvPr>
        </p:nvGraphicFramePr>
        <p:xfrm>
          <a:off x="1428750" y="3437164"/>
          <a:ext cx="2743200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Visio" r:id="rId3" imgW="4312890" imgH="3208125" progId="Visio.Drawing.15">
                  <p:embed/>
                </p:oleObj>
              </mc:Choice>
              <mc:Fallback>
                <p:oleObj name="Visio" r:id="rId3" imgW="4312890" imgH="32081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437164"/>
                        <a:ext cx="2743200" cy="204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047354"/>
              </p:ext>
            </p:extLst>
          </p:nvPr>
        </p:nvGraphicFramePr>
        <p:xfrm>
          <a:off x="4988378" y="3216718"/>
          <a:ext cx="5935663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5" imgW="8603054" imgH="3345285" progId="Visio.Drawing.15">
                  <p:embed/>
                </p:oleObj>
              </mc:Choice>
              <mc:Fallback>
                <p:oleObj name="Visio" r:id="rId5" imgW="8603054" imgH="334528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378" y="3216718"/>
                        <a:ext cx="5935663" cy="230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806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UNIT</a:t>
            </a:r>
          </a:p>
          <a:p>
            <a:pPr marL="128016" lvl="1" indent="0">
              <a:buNone/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Trình Huấn Luyện</a:t>
            </a:r>
          </a:p>
          <a:p>
            <a:pPr marL="128016" lvl="1" indent="0">
              <a:buNone/>
            </a:pP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043" y="2415974"/>
            <a:ext cx="6319157" cy="42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MUNIT</a:t>
            </a:r>
          </a:p>
          <a:p>
            <a:pPr marL="128016" lvl="1" indent="0">
              <a:buNone/>
            </a:pPr>
            <a:r>
              <a:rPr lang="en-GB">
                <a:latin typeface="Cambria Math" panose="02040503050406030204" pitchFamily="18" charset="0"/>
                <a:ea typeface="Cambria Math" panose="02040503050406030204" pitchFamily="18" charset="0"/>
              </a:rPr>
              <a:t>Multimodal Unsupervised Image-to-Image Translation (MUNIT)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8016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461637"/>
            <a:ext cx="4869180" cy="13716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73" y="3417887"/>
            <a:ext cx="4968240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CÁC MÔ hÌNH GAN CẢI TIẾN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MUNIT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Đánh giá con người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Khoảng cách LPIPS</a:t>
            </a:r>
          </a:p>
          <a:p>
            <a:pPr marL="128016" lvl="1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88378" y="32167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56" y="2606582"/>
            <a:ext cx="6569530" cy="351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94</TotalTime>
  <Words>295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Cambria Math</vt:lpstr>
      <vt:lpstr>Tw Cen MT</vt:lpstr>
      <vt:lpstr>Tw Cen MT Condensed</vt:lpstr>
      <vt:lpstr>Wingdings</vt:lpstr>
      <vt:lpstr>Wingdings 3</vt:lpstr>
      <vt:lpstr>Integral</vt:lpstr>
      <vt:lpstr>Microsoft Visio Drawing</vt:lpstr>
      <vt:lpstr>tạo tranh Từ Ảnh Chụp bằng MẠNG GAN</vt:lpstr>
      <vt:lpstr>Outline</vt:lpstr>
      <vt:lpstr>Sơ lược về mạng GAN</vt:lpstr>
      <vt:lpstr>Sơ lược về mạng GAN</vt:lpstr>
      <vt:lpstr>CÁC MÔ hÌNH GAN CẢI TIẾN</vt:lpstr>
      <vt:lpstr>CÁC MÔ hÌNH GAN CẢI TIẾN</vt:lpstr>
      <vt:lpstr>CÁC MÔ hÌNH GAN CẢI TIẾN</vt:lpstr>
      <vt:lpstr>CÁC MÔ hÌNH GAN CẢI TIẾN</vt:lpstr>
      <vt:lpstr>CÁC MÔ hÌNH GAN CẢI TIẾN</vt:lpstr>
      <vt:lpstr>CÁC MÔ hÌNH GAN CẢI TIẾN</vt:lpstr>
      <vt:lpstr>CÁC MÔ hÌNH GAN CẢI TIẾN</vt:lpstr>
      <vt:lpstr>CÁC MÔ hÌNH GAN CẢI TIẾN</vt:lpstr>
      <vt:lpstr>Các metrics đánh giá</vt:lpstr>
      <vt:lpstr>Các metrics đánh giá</vt:lpstr>
      <vt:lpstr>Các metrics đánh giá</vt:lpstr>
      <vt:lpstr>Các KẾT QUẢ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Tái tạo tranh Đông Hồ bằng GAN</dc:title>
  <dc:creator>Bùi Đức Tường (HV)</dc:creator>
  <cp:lastModifiedBy>Bui Duc Tuong</cp:lastModifiedBy>
  <cp:revision>27</cp:revision>
  <dcterms:created xsi:type="dcterms:W3CDTF">2020-12-01T08:20:07Z</dcterms:created>
  <dcterms:modified xsi:type="dcterms:W3CDTF">2020-12-13T03:16:45Z</dcterms:modified>
</cp:coreProperties>
</file>